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216" y="378"/>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5ADF1A5-EAC8-4665-A00C-66706048295B}" type="datetimeFigureOut">
              <a:rPr lang="en-US" smtClean="0"/>
              <a:t>6/10/2019</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725EFE1-8F90-41E3-B4ED-425ABDBB9B44}" type="slidenum">
              <a:rPr lang="en-US" smtClean="0"/>
              <a:t>‹#›</a:t>
            </a:fld>
            <a:endParaRPr lang="en-US"/>
          </a:p>
        </p:txBody>
      </p:sp>
    </p:spTree>
    <p:extLst>
      <p:ext uri="{BB962C8B-B14F-4D97-AF65-F5344CB8AC3E}">
        <p14:creationId xmlns:p14="http://schemas.microsoft.com/office/powerpoint/2010/main" val="2163763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ADF1A5-EAC8-4665-A00C-66706048295B}" type="datetimeFigureOut">
              <a:rPr lang="en-US" smtClean="0"/>
              <a:t>6/10/2019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25EFE1-8F90-41E3-B4ED-425ABDBB9B44}" type="slidenum">
              <a:rPr lang="en-US" smtClean="0"/>
              <a:t>‹#›</a:t>
            </a:fld>
            <a:endParaRPr lang="en-US"/>
          </a:p>
        </p:txBody>
      </p:sp>
    </p:spTree>
    <p:extLst>
      <p:ext uri="{BB962C8B-B14F-4D97-AF65-F5344CB8AC3E}">
        <p14:creationId xmlns:p14="http://schemas.microsoft.com/office/powerpoint/2010/main" val="88966050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C5ADF1A5-EAC8-4665-A00C-66706048295B}" type="datetimeFigureOut">
              <a:rPr lang="en-US" smtClean="0"/>
              <a:t>6/10/2019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25EFE1-8F90-41E3-B4ED-425ABDBB9B44}" type="slidenum">
              <a:rPr lang="en-US" smtClean="0"/>
              <a:t>‹#›</a:t>
            </a:fld>
            <a:endParaRPr lang="en-US"/>
          </a:p>
        </p:txBody>
      </p:sp>
    </p:spTree>
    <p:extLst>
      <p:ext uri="{BB962C8B-B14F-4D97-AF65-F5344CB8AC3E}">
        <p14:creationId xmlns:p14="http://schemas.microsoft.com/office/powerpoint/2010/main" val="1518506844"/>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5ADF1A5-EAC8-4665-A00C-66706048295B}" type="datetimeFigureOut">
              <a:rPr lang="en-US" smtClean="0"/>
              <a:t>6/10/2019</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725EFE1-8F90-41E3-B4ED-425ABDBB9B44}"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Tree>
    <p:extLst>
      <p:ext uri="{BB962C8B-B14F-4D97-AF65-F5344CB8AC3E}">
        <p14:creationId xmlns:p14="http://schemas.microsoft.com/office/powerpoint/2010/main" val="2255132748"/>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ransition/>
  <p:timing/>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0.jpeg" /><Relationship Id="rId3" Type="http://schemas.openxmlformats.org/officeDocument/2006/relationships/image" Target="../media/image21.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2.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3.jpeg" /><Relationship Id="rId3" Type="http://schemas.openxmlformats.org/officeDocument/2006/relationships/image" Target="../media/image24.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25.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5.jpeg" /><Relationship Id="rId4" Type="http://schemas.openxmlformats.org/officeDocument/2006/relationships/image" Target="../media/image6.jpeg" /><Relationship Id="rId5" Type="http://schemas.openxmlformats.org/officeDocument/2006/relationships/image" Target="../media/image7.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jpeg" /><Relationship Id="rId3" Type="http://schemas.openxmlformats.org/officeDocument/2006/relationships/image" Target="../media/image10.jpeg" /><Relationship Id="rId4" Type="http://schemas.openxmlformats.org/officeDocument/2006/relationships/image" Target="../media/image11.jpeg" /><Relationship Id="rId5" Type="http://schemas.openxmlformats.org/officeDocument/2006/relationships/image" Target="../media/image12.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3.jpeg" /><Relationship Id="rId3" Type="http://schemas.openxmlformats.org/officeDocument/2006/relationships/image" Target="../media/image14.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5.jpeg" /><Relationship Id="rId3" Type="http://schemas.openxmlformats.org/officeDocument/2006/relationships/image" Target="../media/image16.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7.jpeg" /><Relationship Id="rId3" Type="http://schemas.openxmlformats.org/officeDocument/2006/relationships/image" Target="../media/image18.jpeg" /><Relationship Id="rId4" Type="http://schemas.openxmlformats.org/officeDocument/2006/relationships/image" Target="../media/image19.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p:txBody>
          <a:bodyPr/>
          <a:lstStyle/>
          <a:p>
            <a:r>
              <a:rPr lang="en-US" smtClean="0">
                <a:latin typeface="Algerian" pitchFamily="82" charset="0"/>
              </a:rPr>
              <a:t>CHAPTER – 5</a:t>
            </a:r>
            <a:br>
              <a:rPr lang="en-US" smtClean="0">
                <a:latin typeface="Algerian" pitchFamily="82" charset="0"/>
              </a:rPr>
            </a:br>
            <a:r>
              <a:rPr lang="en-US" smtClean="0">
                <a:latin typeface="Algerian" pitchFamily="82" charset="0"/>
              </a:rPr>
              <a:t>PLANT TISSUE CULTURE</a:t>
            </a:r>
            <a:endParaRPr lang="en-US">
              <a:latin typeface="Algerian" panose="04020705040a02060702" pitchFamily="82" charset="0"/>
            </a:endParaRPr>
          </a:p>
        </p:txBody>
      </p:sp>
    </p:spTree>
    <p:extLst>
      <p:ext uri="{BB962C8B-B14F-4D97-AF65-F5344CB8AC3E}">
        <p14:creationId xmlns:p14="http://schemas.microsoft.com/office/powerpoint/2010/main" val="2391137598"/>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applications</a:t>
            </a:r>
            <a:endParaRPr lang="en-US" sz="3200">
              <a:latin typeface="Algerian" pitchFamily="82" charset="0"/>
            </a:endParaRPr>
          </a:p>
        </p:txBody>
      </p:sp>
      <p:sp>
        <p:nvSpPr>
          <p:cNvPr id="4" name="Rounded Rectangle 3"/>
          <p:cNvSpPr/>
          <p:nvPr/>
        </p:nvSpPr>
        <p:spPr>
          <a:xfrm>
            <a:off x="1886175" y="2041236"/>
            <a:ext cx="2644839"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Virus free plants</a:t>
            </a:r>
            <a:endParaRPr lang="en-US" sz="2000">
              <a:latin typeface="Book Antiqua" panose="02040602050305030304" pitchFamily="18" charset="0"/>
            </a:endParaRPr>
          </a:p>
        </p:txBody>
      </p:sp>
      <p:sp>
        <p:nvSpPr>
          <p:cNvPr id="5" name="Rounded Rectangle 4"/>
          <p:cNvSpPr/>
          <p:nvPr/>
        </p:nvSpPr>
        <p:spPr>
          <a:xfrm>
            <a:off x="5832023" y="2032243"/>
            <a:ext cx="3038783"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Virus resistant plant</a:t>
            </a:r>
            <a:endParaRPr lang="en-US" sz="2000">
              <a:latin typeface="Book Antiqua" panose="02040602050305030304"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21164" y="2845044"/>
            <a:ext cx="2906450" cy="3755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descr="Image result for virus resistant papaya"/>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08339" y="2782876"/>
            <a:ext cx="3817215" cy="3817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74901"/>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Germplasm conservation</a:t>
            </a:r>
            <a:endParaRPr lang="en-US" sz="3200">
              <a:latin typeface="Algerian" pitchFamily="82" charset="0"/>
            </a:endParaRPr>
          </a:p>
        </p:txBody>
      </p:sp>
      <p:sp>
        <p:nvSpPr>
          <p:cNvPr id="3" name="Rectangle 2"/>
          <p:cNvSpPr/>
          <p:nvPr/>
        </p:nvSpPr>
        <p:spPr>
          <a:xfrm>
            <a:off x="550984" y="2223590"/>
            <a:ext cx="4267201" cy="2308324"/>
          </a:xfrm>
          <a:prstGeom prst="rect">
            <a:avLst/>
          </a:prstGeom>
        </p:spPr>
        <p:txBody>
          <a:bodyPr wrap="square">
            <a:spAutoFit/>
          </a:bodyPr>
          <a:lstStyle/>
          <a:p>
            <a:pPr algn="just"/>
            <a:endParaRPr lang="en-US">
              <a:latin typeface="Book Antiqua" panose="02040602050305030304" pitchFamily="18" charset="0"/>
            </a:endParaRPr>
          </a:p>
          <a:p>
            <a:pPr algn="just"/>
            <a:r>
              <a:rPr lang="en-US" err="1">
                <a:latin typeface="Book Antiqua" panose="02040602050305030304" pitchFamily="18" charset="0"/>
              </a:rPr>
              <a:t>Germplasm conservation refers to the conservation of living genetic resources like pollen, seeds or tissue of plant material maintained for the purpose of selective plant breeding, preservation in live condition and used for many research works.</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25524" y="2543908"/>
            <a:ext cx="2693061" cy="3493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2715939"/>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Intellectual property rights</a:t>
            </a:r>
            <a:endParaRPr lang="en-US" sz="3200">
              <a:latin typeface="Algerian" pitchFamily="82" charset="0"/>
            </a:endParaRPr>
          </a:p>
        </p:txBody>
      </p:sp>
      <p:sp>
        <p:nvSpPr>
          <p:cNvPr id="4" name="Rounded Rectangle 3"/>
          <p:cNvSpPr/>
          <p:nvPr/>
        </p:nvSpPr>
        <p:spPr>
          <a:xfrm>
            <a:off x="3235026" y="2392219"/>
            <a:ext cx="2644839"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Patents</a:t>
            </a:r>
            <a:endParaRPr lang="en-US" sz="2000">
              <a:latin typeface="Book Antiqua" panose="02040602050305030304" pitchFamily="18" charset="0"/>
            </a:endParaRPr>
          </a:p>
        </p:txBody>
      </p:sp>
      <p:sp>
        <p:nvSpPr>
          <p:cNvPr id="5" name="Rounded Rectangle 4"/>
          <p:cNvSpPr/>
          <p:nvPr/>
        </p:nvSpPr>
        <p:spPr>
          <a:xfrm>
            <a:off x="6382306" y="2392219"/>
            <a:ext cx="2780167"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Biosafety</a:t>
            </a:r>
            <a:endParaRPr lang="en-US" sz="2000">
              <a:latin typeface="Book Antiqua" panose="02040602050305030304" pitchFamily="18" charset="0"/>
            </a:endParaRPr>
          </a:p>
        </p:txBody>
      </p:sp>
      <p:sp>
        <p:nvSpPr>
          <p:cNvPr id="6" name="Rounded Rectangle 5"/>
          <p:cNvSpPr/>
          <p:nvPr/>
        </p:nvSpPr>
        <p:spPr>
          <a:xfrm>
            <a:off x="87746" y="2392219"/>
            <a:ext cx="2644839"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IPR</a:t>
            </a:r>
            <a:endParaRPr lang="en-US" sz="2000">
              <a:latin typeface="Book Antiqua" panose="02040602050305030304" pitchFamily="18" charset="0"/>
            </a:endParaRPr>
          </a:p>
        </p:txBody>
      </p:sp>
      <p:sp>
        <p:nvSpPr>
          <p:cNvPr id="3" name="TextBox 2"/>
          <p:cNvSpPr txBox="1"/>
          <p:nvPr/>
        </p:nvSpPr>
        <p:spPr>
          <a:xfrm>
            <a:off x="6123707" y="3278910"/>
            <a:ext cx="3195784" cy="2554545"/>
          </a:xfrm>
          <a:prstGeom prst="rect">
            <a:avLst/>
          </a:prstGeom>
          <a:noFill/>
        </p:spPr>
        <p:txBody>
          <a:bodyPr wrap="square" rtlCol="0">
            <a:spAutoFit/>
          </a:bodyPr>
          <a:lstStyle/>
          <a:p>
            <a:pPr marL="285750" indent="-285750" algn="just">
              <a:buFont typeface="Arial" panose="020b0604020202020204" pitchFamily="34" charset="0"/>
              <a:buChar char="•"/>
            </a:pPr>
            <a:r>
              <a:rPr lang="en-US" sz="1600" smtClean="0">
                <a:latin typeface="Book Antiqua" panose="02040602050305030304" pitchFamily="18" charset="0"/>
              </a:rPr>
              <a:t>Biosafety – prevention of large scale loss of biological integrity,focusing both on ecology and human health.</a:t>
            </a:r>
          </a:p>
          <a:p>
            <a:pPr marL="285750" indent="-285750" algn="just">
              <a:buFont typeface="Arial" panose="020b0604020202020204" pitchFamily="34" charset="0"/>
              <a:buChar char="•"/>
            </a:pPr>
            <a:r>
              <a:rPr lang="en-US" sz="1600" smtClean="0">
                <a:latin typeface="Book Antiqua" panose="02040602050305030304" pitchFamily="18" charset="0"/>
              </a:rPr>
              <a:t>Risks: pathogenicity,toxicity, increase in number of antibiotic resitant microbes</a:t>
            </a:r>
          </a:p>
          <a:p>
            <a:pPr marL="285750" indent="-285750" algn="just">
              <a:buFont typeface="Arial" panose="020b0604020202020204" pitchFamily="34" charset="0"/>
              <a:buChar char="•"/>
            </a:pPr>
            <a:r>
              <a:rPr lang="en-US" sz="1600" smtClean="0">
                <a:latin typeface="Book Antiqua" panose="02040602050305030304" pitchFamily="18" charset="0"/>
              </a:rPr>
              <a:t>Disposal</a:t>
            </a:r>
          </a:p>
          <a:p>
            <a:pPr marL="285750" indent="-285750" algn="just">
              <a:buFont typeface="Arial" panose="020b0604020202020204" pitchFamily="34" charset="0"/>
              <a:buChar char="•"/>
            </a:pPr>
            <a:r>
              <a:rPr lang="en-US" sz="1600" smtClean="0">
                <a:latin typeface="Book Antiqua" panose="02040602050305030304" pitchFamily="18" charset="0"/>
              </a:rPr>
              <a:t>Safety aspects – discard, contamination and mutation.</a:t>
            </a:r>
            <a:endParaRPr lang="en-US" sz="1600">
              <a:latin typeface="Book Antiqua" panose="02040602050305030304" pitchFamily="18" charset="0"/>
            </a:endParaRPr>
          </a:p>
        </p:txBody>
      </p:sp>
      <p:sp>
        <p:nvSpPr>
          <p:cNvPr id="7" name="Rounded Rectangle 6"/>
          <p:cNvSpPr/>
          <p:nvPr/>
        </p:nvSpPr>
        <p:spPr>
          <a:xfrm>
            <a:off x="9421089" y="2392219"/>
            <a:ext cx="2644839"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 Bioethics</a:t>
            </a:r>
            <a:endParaRPr lang="en-US" sz="2000">
              <a:latin typeface="Book Antiqua" panose="02040602050305030304" pitchFamily="18" charset="0"/>
            </a:endParaRPr>
          </a:p>
        </p:txBody>
      </p:sp>
      <p:sp>
        <p:nvSpPr>
          <p:cNvPr id="8" name="TextBox 7"/>
          <p:cNvSpPr txBox="1"/>
          <p:nvPr/>
        </p:nvSpPr>
        <p:spPr>
          <a:xfrm>
            <a:off x="9421089" y="3278910"/>
            <a:ext cx="2563093" cy="2554545"/>
          </a:xfrm>
          <a:prstGeom prst="rect">
            <a:avLst/>
          </a:prstGeom>
          <a:noFill/>
        </p:spPr>
        <p:txBody>
          <a:bodyPr wrap="square" rtlCol="0">
            <a:spAutoFit/>
          </a:bodyPr>
          <a:lstStyle/>
          <a:p>
            <a:pPr marL="285750" indent="-285750" algn="just">
              <a:buFont typeface="Arial" panose="020b0604020202020204" pitchFamily="34" charset="0"/>
              <a:buChar char="•"/>
            </a:pPr>
            <a:r>
              <a:rPr lang="en-US" sz="1600" smtClean="0">
                <a:latin typeface="Book Antiqua" panose="02040602050305030304" pitchFamily="18" charset="0"/>
              </a:rPr>
              <a:t>ELSI </a:t>
            </a:r>
          </a:p>
          <a:p>
            <a:pPr marL="285750" indent="-285750" algn="just">
              <a:buFont typeface="Arial" panose="020b0604020202020204" pitchFamily="34" charset="0"/>
              <a:buChar char="•"/>
            </a:pPr>
            <a:r>
              <a:rPr lang="en-US" sz="1600" smtClean="0">
                <a:latin typeface="Book Antiqua" panose="02040602050305030304" pitchFamily="18" charset="0"/>
              </a:rPr>
              <a:t>Ethical issuesemerging from advances in biology and medicine</a:t>
            </a:r>
          </a:p>
          <a:p>
            <a:pPr marL="285750" indent="-285750" algn="just">
              <a:buFont typeface="Arial" panose="020b0604020202020204" pitchFamily="34" charset="0"/>
              <a:buChar char="•"/>
            </a:pPr>
            <a:r>
              <a:rPr lang="en-US" sz="1600" smtClean="0">
                <a:latin typeface="Book Antiqua" panose="02040602050305030304" pitchFamily="18" charset="0"/>
              </a:rPr>
              <a:t>Their mission is to identiyand address issuesraised by genomic research that would affect individuals.</a:t>
            </a:r>
            <a:endParaRPr lang="en-US" sz="1600">
              <a:latin typeface="Book Antiqua" panose="02040602050305030304"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0027" y="3398161"/>
            <a:ext cx="2422558" cy="2435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7432" y="3182295"/>
            <a:ext cx="3327522" cy="339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3271891"/>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AutoShape 2" descr="Image result for GM crop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for GM crop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Related imag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296" name="Picture 8" descr="Image result for GM crops"/>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38675" y="1641232"/>
            <a:ext cx="5904591" cy="331763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6791927" y="2838382"/>
            <a:ext cx="4450503"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a:latin typeface="Lucida Handwriting" pitchFamily="66" charset="0"/>
              </a:rPr>
              <a:t>Thank you</a:t>
            </a:r>
          </a:p>
        </p:txBody>
      </p:sp>
    </p:spTree>
    <p:extLst>
      <p:ext uri="{BB962C8B-B14F-4D97-AF65-F5344CB8AC3E}">
        <p14:creationId xmlns:p14="http://schemas.microsoft.com/office/powerpoint/2010/main" val="4247104175"/>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INTRODUCTION</a:t>
            </a:r>
            <a:endParaRPr lang="en-US" sz="3200">
              <a:latin typeface="Algerian" panose="04020705040a02060702" pitchFamily="82" charset="0"/>
            </a:endParaRPr>
          </a:p>
        </p:txBody>
      </p:sp>
      <p:sp>
        <p:nvSpPr>
          <p:cNvPr id="3" name="TextBox 2"/>
          <p:cNvSpPr txBox="1"/>
          <p:nvPr/>
        </p:nvSpPr>
        <p:spPr>
          <a:xfrm>
            <a:off x="575894" y="2107252"/>
            <a:ext cx="4110183" cy="4401205"/>
          </a:xfrm>
          <a:prstGeom prst="rect">
            <a:avLst/>
          </a:prstGeom>
          <a:noFill/>
        </p:spPr>
        <p:txBody>
          <a:bodyPr wrap="square" rtlCol="0">
            <a:spAutoFit/>
          </a:bodyPr>
          <a:lstStyle/>
          <a:p>
            <a:pPr marL="285750" indent="-285750" algn="just">
              <a:buFont typeface="Arial" panose="020b0604020202020204" pitchFamily="34" charset="0"/>
              <a:buChar char="•"/>
            </a:pPr>
            <a:r>
              <a:rPr lang="en-US" sz="2000" smtClean="0">
                <a:latin typeface="Book Antiqua" panose="02040602050305030304" pitchFamily="18" charset="0"/>
              </a:rPr>
              <a:t>Growing plant protoplasts, cells, tissues or organs away from their natural environment and under artificial condition is known as tissue culture.</a:t>
            </a:r>
          </a:p>
          <a:p>
            <a:pPr marL="285750" indent="-285750" algn="just">
              <a:buFont typeface="Arial" panose="020b0604020202020204" pitchFamily="34" charset="0"/>
              <a:buChar char="•"/>
            </a:pPr>
            <a:r>
              <a:rPr lang="en-US" sz="2000" smtClean="0">
                <a:latin typeface="Book Antiqua" panose="02040602050305030304" pitchFamily="18" charset="0"/>
              </a:rPr>
              <a:t>It is also known as invitro growth of plant protoplasts, cells, tissues and organs.</a:t>
            </a:r>
          </a:p>
          <a:p>
            <a:pPr marL="285750" indent="-285750" algn="just">
              <a:buFont typeface="Arial" panose="020b0604020202020204" pitchFamily="34" charset="0"/>
              <a:buChar char="•"/>
            </a:pPr>
            <a:r>
              <a:rPr lang="en-US" sz="2000" smtClean="0">
                <a:latin typeface="Book Antiqua" panose="02040602050305030304" pitchFamily="18" charset="0"/>
              </a:rPr>
              <a:t>Father of plant tissue culture is Gottlieb Haberlandt.</a:t>
            </a:r>
          </a:p>
          <a:p>
            <a:pPr marL="285750" indent="-285750" algn="just">
              <a:buFont typeface="Arial" panose="020b0604020202020204" pitchFamily="34" charset="0"/>
              <a:buChar char="•"/>
            </a:pPr>
            <a:r>
              <a:rPr lang="en-US" sz="2000" smtClean="0">
                <a:latin typeface="Book Antiqua" panose="02040602050305030304" pitchFamily="18" charset="0"/>
              </a:rPr>
              <a:t>He proposed the concept of Totipotency and cultured </a:t>
            </a:r>
            <a:r>
              <a:rPr lang="en-US" sz="2000" i="1" err="1" smtClean="0">
                <a:latin typeface="Book Antiqua" panose="02040602050305030304" pitchFamily="18" charset="0"/>
              </a:rPr>
              <a:t>Lamium purpureum</a:t>
            </a:r>
            <a:r>
              <a:rPr lang="en-US" sz="2000" smtClean="0">
                <a:latin typeface="Book Antiqua" panose="02040602050305030304" pitchFamily="18" charset="0"/>
              </a:rPr>
              <a:t> in artificial culture medium.</a:t>
            </a:r>
            <a:endParaRPr lang="en-US" sz="2000">
              <a:latin typeface="Book Antiqua" panose="0204060205030503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19799" y="2513745"/>
            <a:ext cx="2180508" cy="2492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 descr="Image result for IN VITRO MASS PROPAG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Image result for IN VITRO MASS PROPAGATION"/>
          <p:cNvPicPr>
            <a:picLocks noChangeAspect="1" noChangeArrowheads="1"/>
          </p:cNvPicPr>
          <p:nvPr/>
        </p:nvPicPr>
        <p:blipFill>
          <a:blip r:embed="rId3">
            <a:extLst>
              <a:ext uri="{28A0092B-C50C-407E-A947-70E740481C1C}">
                <a14:useLocalDpi xmlns:a14="http://schemas.microsoft.com/office/drawing/2010/main" val="0"/>
              </a:ext>
            </a:extLst>
          </a:blip>
          <a:srcRect b="15056"/>
          <a:stretch>
            <a:fillRect/>
          </a:stretch>
        </p:blipFill>
        <p:spPr bwMode="auto">
          <a:xfrm>
            <a:off x="8740689" y="2513745"/>
            <a:ext cx="2400300" cy="2492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356049"/>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Basic concepts of tissue culture</a:t>
            </a:r>
            <a:endParaRPr lang="en-US" sz="3200">
              <a:latin typeface="Algerian" pitchFamily="82" charset="0"/>
            </a:endParaRPr>
          </a:p>
        </p:txBody>
      </p:sp>
      <p:sp>
        <p:nvSpPr>
          <p:cNvPr id="3" name="TextBox 2"/>
          <p:cNvSpPr txBox="1"/>
          <p:nvPr/>
        </p:nvSpPr>
        <p:spPr>
          <a:xfrm>
            <a:off x="575894" y="2107252"/>
            <a:ext cx="4756502" cy="4093428"/>
          </a:xfrm>
          <a:prstGeom prst="rect">
            <a:avLst/>
          </a:prstGeom>
          <a:noFill/>
        </p:spPr>
        <p:txBody>
          <a:bodyPr wrap="square" rtlCol="0">
            <a:spAutoFit/>
          </a:bodyPr>
          <a:lstStyle/>
          <a:p>
            <a:pPr marL="285750" indent="-285750" algn="just">
              <a:buFont typeface="Arial" panose="020b0604020202020204" pitchFamily="34" charset="0"/>
              <a:buChar char="•"/>
            </a:pPr>
            <a:r>
              <a:rPr lang="en-US" sz="2000" err="1" smtClean="0">
                <a:latin typeface="Book Antiqua" panose="02040602050305030304" pitchFamily="18" charset="0"/>
              </a:rPr>
              <a:t>Totipotency: regenerate into a whole plant</a:t>
            </a:r>
          </a:p>
          <a:p>
            <a:pPr marL="285750" indent="-285750" algn="just">
              <a:buFont typeface="Arial" panose="020b0604020202020204" pitchFamily="34" charset="0"/>
              <a:buChar char="•"/>
            </a:pPr>
            <a:r>
              <a:rPr lang="en-US" sz="2000" smtClean="0">
                <a:latin typeface="Book Antiqua" panose="02040602050305030304" pitchFamily="18" charset="0"/>
              </a:rPr>
              <a:t>Differentiation : the process of biochemical and structural changes –cells become specialized in form and function.</a:t>
            </a:r>
          </a:p>
          <a:p>
            <a:pPr marL="285750" indent="-285750" algn="just">
              <a:buFont typeface="Arial" panose="020b0604020202020204" pitchFamily="34" charset="0"/>
              <a:buChar char="•"/>
            </a:pPr>
            <a:r>
              <a:rPr lang="en-US" sz="2000" err="1" smtClean="0">
                <a:latin typeface="Book Antiqua" panose="02040602050305030304" pitchFamily="18" charset="0"/>
              </a:rPr>
              <a:t>Redifferentiation : already differentiated cell into another type of cell</a:t>
            </a:r>
          </a:p>
          <a:p>
            <a:pPr marL="285750" indent="-285750" algn="just">
              <a:buFont typeface="Arial" panose="020b0604020202020204" pitchFamily="34" charset="0"/>
              <a:buChar char="•"/>
            </a:pPr>
            <a:r>
              <a:rPr lang="en-US" sz="2000" smtClean="0">
                <a:latin typeface="Book Antiqua" panose="02040602050305030304" pitchFamily="18" charset="0"/>
              </a:rPr>
              <a:t>Dedifferentiation : reversion of mature cells to the meristematic state leading to the formation of callus</a:t>
            </a:r>
          </a:p>
          <a:p>
            <a:pPr marL="285750" indent="-285750" algn="just">
              <a:buFont typeface="Arial" panose="020b0604020202020204" pitchFamily="34" charset="0"/>
              <a:buChar char="•"/>
            </a:pPr>
            <a:endParaRPr lang="en-US" sz="2000">
              <a:latin typeface="Book Antiqua" panose="0204060205030503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95291" y="2250831"/>
            <a:ext cx="4605356" cy="3949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499231" y="6016014"/>
            <a:ext cx="1643399" cy="369332"/>
          </a:xfrm>
          <a:prstGeom prst="rect">
            <a:avLst/>
          </a:prstGeom>
          <a:noFill/>
        </p:spPr>
        <p:txBody>
          <a:bodyPr wrap="none" rtlCol="0">
            <a:spAutoFit/>
          </a:bodyPr>
          <a:lstStyle/>
          <a:p>
            <a:r>
              <a:rPr lang="en-US" smtClean="0">
                <a:solidFill>
                  <a:schemeClr val="accent2"/>
                </a:solidFill>
                <a:latin typeface="Algerian" pitchFamily="82" charset="0"/>
              </a:rPr>
              <a:t>TOTIPOTENCY</a:t>
            </a:r>
            <a:endParaRPr lang="en-US">
              <a:solidFill>
                <a:schemeClr val="accent2"/>
              </a:solidFill>
              <a:latin typeface="Algerian" panose="04020705040a02060702" pitchFamily="82" charset="0"/>
            </a:endParaRPr>
          </a:p>
        </p:txBody>
      </p:sp>
    </p:spTree>
    <p:extLst>
      <p:ext uri="{BB962C8B-B14F-4D97-AF65-F5344CB8AC3E}">
        <p14:creationId xmlns:p14="http://schemas.microsoft.com/office/powerpoint/2010/main" val="316077926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Plant tissue culture &amp; LAB FACIlity</a:t>
            </a:r>
            <a:endParaRPr lang="en-US" sz="3200">
              <a:latin typeface="Algerian" pitchFamily="82" charset="0"/>
            </a:endParaRPr>
          </a:p>
        </p:txBody>
      </p:sp>
      <p:sp>
        <p:nvSpPr>
          <p:cNvPr id="3" name="TextBox 2"/>
          <p:cNvSpPr txBox="1"/>
          <p:nvPr/>
        </p:nvSpPr>
        <p:spPr>
          <a:xfrm>
            <a:off x="575894" y="2107252"/>
            <a:ext cx="4756502" cy="4093428"/>
          </a:xfrm>
          <a:prstGeom prst="rect">
            <a:avLst/>
          </a:prstGeom>
          <a:noFill/>
        </p:spPr>
        <p:txBody>
          <a:bodyPr wrap="square" rtlCol="0">
            <a:spAutoFit/>
          </a:bodyPr>
          <a:lstStyle/>
          <a:p>
            <a:pPr marL="285750" indent="-285750" algn="just">
              <a:buFont typeface="Arial" panose="020b0604020202020204" pitchFamily="34" charset="0"/>
              <a:buChar char="•"/>
            </a:pPr>
            <a:r>
              <a:rPr lang="en-US" sz="2000" err="1" smtClean="0">
                <a:latin typeface="Book Antiqua" panose="02040602050305030304" pitchFamily="18" charset="0"/>
              </a:rPr>
              <a:t>Invitro and aseptic growth of any plant part on medium</a:t>
            </a:r>
          </a:p>
          <a:p>
            <a:pPr marL="285750" indent="-285750" algn="just">
              <a:buFont typeface="Arial" panose="020b0604020202020204" pitchFamily="34" charset="0"/>
              <a:buChar char="•"/>
            </a:pPr>
            <a:r>
              <a:rPr lang="en-US" sz="2000" smtClean="0">
                <a:latin typeface="Book Antiqua" panose="02040602050305030304" pitchFamily="18" charset="0"/>
              </a:rPr>
              <a:t>Explant</a:t>
            </a:r>
          </a:p>
          <a:p>
            <a:pPr marL="285750" indent="-285750" algn="just">
              <a:buFont typeface="Arial" panose="020b0604020202020204" pitchFamily="34" charset="0"/>
              <a:buChar char="•"/>
            </a:pPr>
            <a:r>
              <a:rPr lang="en-US" sz="2000" smtClean="0">
                <a:latin typeface="Book Antiqua" panose="02040602050305030304" pitchFamily="18" charset="0"/>
              </a:rPr>
              <a:t>PTC lab should contain:</a:t>
            </a:r>
          </a:p>
          <a:p>
            <a:pPr marL="285750" indent="-285750" algn="just">
              <a:buFont typeface="Arial" panose="020b0604020202020204" pitchFamily="34" charset="0"/>
              <a:buChar char="•"/>
            </a:pPr>
            <a:r>
              <a:rPr lang="en-US" sz="2000" smtClean="0">
                <a:latin typeface="Book Antiqua" panose="02040602050305030304" pitchFamily="18" charset="0"/>
              </a:rPr>
              <a:t>Washing facility for washing and drying glasswares</a:t>
            </a:r>
            <a:endParaRPr lang="en-US" sz="2000" smtClean="0">
              <a:latin typeface="Book Antiqua" panose="02040602050305030304" pitchFamily="18" charset="0"/>
            </a:endParaRPr>
          </a:p>
          <a:p>
            <a:pPr marL="285750" indent="-285750" algn="just">
              <a:buFont typeface="Arial" panose="020b0604020202020204" pitchFamily="34" charset="0"/>
              <a:buChar char="•"/>
            </a:pPr>
            <a:r>
              <a:rPr lang="en-US" sz="2000" smtClean="0">
                <a:latin typeface="Book Antiqua" panose="02040602050305030304" pitchFamily="18" charset="0"/>
              </a:rPr>
              <a:t>Autoclave, pH meter and electronic balance</a:t>
            </a:r>
          </a:p>
          <a:p>
            <a:pPr marL="285750" indent="-285750" algn="just">
              <a:buFont typeface="Arial" panose="020b0604020202020204" pitchFamily="34" charset="0"/>
              <a:buChar char="•"/>
            </a:pPr>
            <a:r>
              <a:rPr lang="en-US" sz="2000" smtClean="0">
                <a:latin typeface="Book Antiqua" panose="02040602050305030304" pitchFamily="18" charset="0"/>
              </a:rPr>
              <a:t>LAF cabinet</a:t>
            </a:r>
          </a:p>
          <a:p>
            <a:pPr marL="285750" indent="-285750" algn="just">
              <a:buFont typeface="Arial" panose="020b0604020202020204" pitchFamily="34" charset="0"/>
              <a:buChar char="•"/>
            </a:pPr>
            <a:r>
              <a:rPr lang="en-US" sz="2000" smtClean="0">
                <a:latin typeface="Book Antiqua" panose="02040602050305030304" pitchFamily="18" charset="0"/>
              </a:rPr>
              <a:t>Proper illuminated chamber with humidity maintained at 60%</a:t>
            </a:r>
          </a:p>
          <a:p>
            <a:pPr marL="285750" indent="-285750" algn="just">
              <a:buFont typeface="Arial" panose="020b0604020202020204" pitchFamily="34" charset="0"/>
              <a:buChar char="•"/>
            </a:pPr>
            <a:endParaRPr lang="en-US" sz="2000" smtClean="0">
              <a:latin typeface="Book Antiqua" panose="02040602050305030304" pitchFamily="18" charset="0"/>
            </a:endParaRPr>
          </a:p>
          <a:p>
            <a:pPr marL="285750" indent="-285750" algn="just">
              <a:buFont typeface="Arial" panose="020b0604020202020204" pitchFamily="34" charset="0"/>
              <a:buChar char="•"/>
            </a:pPr>
            <a:endParaRPr lang="en-US" sz="2000">
              <a:latin typeface="Book Antiqua" panose="02040602050305030304"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68836" y="2213463"/>
            <a:ext cx="2857500"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descr="Image result for laminar air flow"/>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86291" y="2213464"/>
            <a:ext cx="2006478" cy="200647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Image result for PTC la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0" name="Picture 8" descr="Image result for PTC lab"/>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658034" y="4618892"/>
            <a:ext cx="2067474" cy="1550606"/>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568836" y="4466492"/>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9320930" y="6200680"/>
            <a:ext cx="1249060" cy="369332"/>
          </a:xfrm>
          <a:prstGeom prst="rect">
            <a:avLst/>
          </a:prstGeom>
          <a:noFill/>
        </p:spPr>
        <p:txBody>
          <a:bodyPr wrap="none" rtlCol="0">
            <a:spAutoFit/>
          </a:bodyPr>
          <a:lstStyle/>
          <a:p>
            <a:r>
              <a:rPr lang="en-US" smtClean="0">
                <a:solidFill>
                  <a:schemeClr val="accent2"/>
                </a:solidFill>
                <a:latin typeface="Algerian" pitchFamily="82" charset="0"/>
              </a:rPr>
              <a:t>PTC room</a:t>
            </a:r>
            <a:endParaRPr lang="en-US">
              <a:solidFill>
                <a:schemeClr val="accent2"/>
              </a:solidFill>
              <a:latin typeface="Algerian" pitchFamily="82" charset="0"/>
            </a:endParaRPr>
          </a:p>
        </p:txBody>
      </p:sp>
      <p:sp>
        <p:nvSpPr>
          <p:cNvPr id="10" name="TextBox 9"/>
          <p:cNvSpPr txBox="1"/>
          <p:nvPr/>
        </p:nvSpPr>
        <p:spPr>
          <a:xfrm>
            <a:off x="5767830" y="6314180"/>
            <a:ext cx="2270173" cy="369332"/>
          </a:xfrm>
          <a:prstGeom prst="rect">
            <a:avLst/>
          </a:prstGeom>
          <a:noFill/>
        </p:spPr>
        <p:txBody>
          <a:bodyPr wrap="none" rtlCol="0">
            <a:spAutoFit/>
          </a:bodyPr>
          <a:lstStyle/>
          <a:p>
            <a:r>
              <a:rPr lang="en-US" smtClean="0">
                <a:solidFill>
                  <a:schemeClr val="accent2"/>
                </a:solidFill>
                <a:latin typeface="Algerian" pitchFamily="82" charset="0"/>
              </a:rPr>
              <a:t>Laminar Air flow</a:t>
            </a:r>
            <a:endParaRPr lang="en-US">
              <a:solidFill>
                <a:schemeClr val="accent2"/>
              </a:solidFill>
              <a:latin typeface="Algerian" pitchFamily="82" charset="0"/>
            </a:endParaRPr>
          </a:p>
        </p:txBody>
      </p:sp>
    </p:spTree>
    <p:extLst>
      <p:ext uri="{BB962C8B-B14F-4D97-AF65-F5344CB8AC3E}">
        <p14:creationId xmlns:p14="http://schemas.microsoft.com/office/powerpoint/2010/main" val="2077390281"/>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MEDIA PREPARATION AND CULTURE CONDITION</a:t>
            </a:r>
            <a:endParaRPr lang="en-US" sz="3200">
              <a:latin typeface="Algerian" pitchFamily="82" charset="0"/>
            </a:endParaRPr>
          </a:p>
        </p:txBody>
      </p:sp>
      <p:sp>
        <p:nvSpPr>
          <p:cNvPr id="4" name="TextBox 3"/>
          <p:cNvSpPr txBox="1"/>
          <p:nvPr/>
        </p:nvSpPr>
        <p:spPr>
          <a:xfrm>
            <a:off x="679376" y="2540000"/>
            <a:ext cx="4091709" cy="1631216"/>
          </a:xfrm>
          <a:prstGeom prst="rect">
            <a:avLst/>
          </a:prstGeom>
          <a:noFill/>
        </p:spPr>
        <p:txBody>
          <a:bodyPr wrap="square" rtlCol="0">
            <a:spAutoFit/>
          </a:bodyPr>
          <a:lstStyle/>
          <a:p>
            <a:pPr marL="285750" indent="-285750">
              <a:buFont typeface="Arial" panose="020b0604020202020204" pitchFamily="34" charset="0"/>
              <a:buChar char="•"/>
            </a:pPr>
            <a:r>
              <a:rPr lang="en-US" sz="2000" smtClean="0">
                <a:latin typeface="Book Antiqua" panose="02040602050305030304" pitchFamily="18" charset="0"/>
              </a:rPr>
              <a:t>pH – 5.5-6.0</a:t>
            </a:r>
          </a:p>
          <a:p>
            <a:pPr marL="285750" indent="-285750">
              <a:buFont typeface="Arial" panose="020b0604020202020204" pitchFamily="34" charset="0"/>
              <a:buChar char="•"/>
            </a:pPr>
            <a:r>
              <a:rPr lang="en-US" sz="2000" smtClean="0">
                <a:latin typeface="Book Antiqua" panose="02040602050305030304" pitchFamily="18" charset="0"/>
              </a:rPr>
              <a:t>Temperature – 25C</a:t>
            </a:r>
          </a:p>
          <a:p>
            <a:pPr marL="285750" indent="-285750">
              <a:buFont typeface="Arial" panose="020b0604020202020204" pitchFamily="34" charset="0"/>
              <a:buChar char="•"/>
            </a:pPr>
            <a:r>
              <a:rPr lang="en-US" sz="2000" smtClean="0">
                <a:latin typeface="Book Antiqua" panose="02040602050305030304" pitchFamily="18" charset="0"/>
              </a:rPr>
              <a:t>Humidity and light intensity – 50-60%, 1000lux</a:t>
            </a:r>
          </a:p>
          <a:p>
            <a:pPr marL="285750" indent="-285750">
              <a:buFont typeface="Arial" panose="020b0604020202020204" pitchFamily="34" charset="0"/>
              <a:buChar char="•"/>
            </a:pPr>
            <a:r>
              <a:rPr lang="en-US" sz="2000" smtClean="0">
                <a:latin typeface="Book Antiqua" panose="02040602050305030304" pitchFamily="18" charset="0"/>
              </a:rPr>
              <a:t>Aeration - shakers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71085" y="2260355"/>
            <a:ext cx="7299305" cy="382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026768"/>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Types of culture</a:t>
            </a:r>
            <a:endParaRPr lang="en-US" sz="3200">
              <a:latin typeface="Algerian" pitchFamily="82" charset="0"/>
            </a:endParaRPr>
          </a:p>
        </p:txBody>
      </p:sp>
      <p:sp>
        <p:nvSpPr>
          <p:cNvPr id="4" name="Rounded Rectangle 3"/>
          <p:cNvSpPr/>
          <p:nvPr/>
        </p:nvSpPr>
        <p:spPr>
          <a:xfrm>
            <a:off x="1776622" y="2364509"/>
            <a:ext cx="2179782"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Organ culture</a:t>
            </a:r>
            <a:endParaRPr lang="en-US" sz="2000">
              <a:latin typeface="Book Antiqua" panose="02040602050305030304" pitchFamily="18" charset="0"/>
            </a:endParaRPr>
          </a:p>
        </p:txBody>
      </p:sp>
      <p:sp>
        <p:nvSpPr>
          <p:cNvPr id="5" name="Rounded Rectangle 4"/>
          <p:cNvSpPr/>
          <p:nvPr/>
        </p:nvSpPr>
        <p:spPr>
          <a:xfrm>
            <a:off x="7831187" y="2153494"/>
            <a:ext cx="2179782"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Meristem culture</a:t>
            </a:r>
            <a:endParaRPr lang="en-US" sz="2000">
              <a:latin typeface="Book Antiqua" panose="02040602050305030304"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55349" y="3176954"/>
            <a:ext cx="3758104" cy="341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96188" y="2931893"/>
            <a:ext cx="3118704" cy="3707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386753" y="2338077"/>
            <a:ext cx="1510037" cy="130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807686" y="4320321"/>
            <a:ext cx="1210466" cy="1974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ounded Rectangle 9"/>
          <p:cNvSpPr/>
          <p:nvPr/>
        </p:nvSpPr>
        <p:spPr>
          <a:xfrm>
            <a:off x="5629543" y="3867573"/>
            <a:ext cx="1388609" cy="4527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callus</a:t>
            </a:r>
            <a:endParaRPr lang="en-US" sz="2000">
              <a:latin typeface="Book Antiqua" panose="02040602050305030304" pitchFamily="18" charset="0"/>
            </a:endParaRPr>
          </a:p>
        </p:txBody>
      </p:sp>
    </p:spTree>
    <p:extLst>
      <p:ext uri="{BB962C8B-B14F-4D97-AF65-F5344CB8AC3E}">
        <p14:creationId xmlns:p14="http://schemas.microsoft.com/office/powerpoint/2010/main" val="2788311120"/>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Types of culture</a:t>
            </a:r>
            <a:endParaRPr lang="en-US" sz="3200">
              <a:latin typeface="Algerian" pitchFamily="82" charset="0"/>
            </a:endParaRPr>
          </a:p>
        </p:txBody>
      </p:sp>
      <p:sp>
        <p:nvSpPr>
          <p:cNvPr id="4" name="Rounded Rectangle 3"/>
          <p:cNvSpPr/>
          <p:nvPr/>
        </p:nvSpPr>
        <p:spPr>
          <a:xfrm>
            <a:off x="1827379" y="2041236"/>
            <a:ext cx="2644839"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Protoplast culture</a:t>
            </a:r>
            <a:endParaRPr lang="en-US" sz="2000">
              <a:latin typeface="Book Antiqua" panose="02040602050305030304" pitchFamily="18" charset="0"/>
            </a:endParaRPr>
          </a:p>
        </p:txBody>
      </p:sp>
      <p:sp>
        <p:nvSpPr>
          <p:cNvPr id="5" name="Rounded Rectangle 4"/>
          <p:cNvSpPr/>
          <p:nvPr/>
        </p:nvSpPr>
        <p:spPr>
          <a:xfrm>
            <a:off x="7644491" y="2041236"/>
            <a:ext cx="3038783"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Cell suspension culture</a:t>
            </a:r>
            <a:endParaRPr lang="en-US" sz="2000">
              <a:latin typeface="Book Antiqua" panose="02040602050305030304"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89210" y="2924907"/>
            <a:ext cx="3381376" cy="3745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09693" y="2831510"/>
            <a:ext cx="4451814" cy="3416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2656288"/>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Plant regeneration pathways</a:t>
            </a:r>
            <a:endParaRPr lang="en-US" sz="3200">
              <a:latin typeface="Algerian" pitchFamily="82" charset="0"/>
            </a:endParaRPr>
          </a:p>
        </p:txBody>
      </p:sp>
      <p:sp>
        <p:nvSpPr>
          <p:cNvPr id="4" name="Rounded Rectangle 3"/>
          <p:cNvSpPr/>
          <p:nvPr/>
        </p:nvSpPr>
        <p:spPr>
          <a:xfrm>
            <a:off x="665729" y="2141770"/>
            <a:ext cx="3032767"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Somatic embryogenesis</a:t>
            </a:r>
            <a:endParaRPr lang="en-US" sz="2000">
              <a:latin typeface="Book Antiqua" panose="02040602050305030304" pitchFamily="18" charset="0"/>
            </a:endParaRPr>
          </a:p>
        </p:txBody>
      </p:sp>
      <p:sp>
        <p:nvSpPr>
          <p:cNvPr id="5" name="Rounded Rectangle 4"/>
          <p:cNvSpPr/>
          <p:nvPr/>
        </p:nvSpPr>
        <p:spPr>
          <a:xfrm>
            <a:off x="665729" y="4554379"/>
            <a:ext cx="3038783"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Organogenesis</a:t>
            </a:r>
            <a:endParaRPr lang="en-US" sz="2000">
              <a:latin typeface="Book Antiqua" panose="0204060205030503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6396" y="2141769"/>
            <a:ext cx="3196003" cy="4640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10513" y="2278307"/>
            <a:ext cx="3920598" cy="2891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65728" y="2984719"/>
            <a:ext cx="3777317" cy="1569660"/>
          </a:xfrm>
          <a:prstGeom prst="rect">
            <a:avLst/>
          </a:prstGeom>
          <a:noFill/>
        </p:spPr>
        <p:txBody>
          <a:bodyPr wrap="square" rtlCol="0">
            <a:spAutoFit/>
          </a:bodyPr>
          <a:lstStyle/>
          <a:p>
            <a:pPr algn="just"/>
            <a:r>
              <a:rPr lang="en-US" sz="1600" smtClean="0">
                <a:latin typeface="Book Antiqua" panose="02040602050305030304" pitchFamily="18" charset="0"/>
              </a:rPr>
              <a:t>Somatic </a:t>
            </a:r>
            <a:r>
              <a:rPr lang="en-US" sz="1600">
                <a:latin typeface="Book Antiqua" panose="02040602050305030304" pitchFamily="18" charset="0"/>
              </a:rPr>
              <a:t>embryogenesis is the formation of embryos from the callus tissue directly and these embryos are called </a:t>
            </a:r>
            <a:r>
              <a:rPr lang="en-US" sz="1600" b="1" err="1">
                <a:latin typeface="Book Antiqua" panose="02040602050305030304" pitchFamily="18" charset="0"/>
              </a:rPr>
              <a:t>Embryoids </a:t>
            </a:r>
            <a:r>
              <a:rPr lang="en-US" sz="1600">
                <a:latin typeface="Book Antiqua" panose="02040602050305030304" pitchFamily="18" charset="0"/>
              </a:rPr>
              <a:t>or from the </a:t>
            </a:r>
            <a:r>
              <a:rPr lang="en-US" sz="1600" i="1">
                <a:latin typeface="Book Antiqua" panose="02040602050305030304" pitchFamily="18" charset="0"/>
              </a:rPr>
              <a:t>in vitro </a:t>
            </a:r>
            <a:r>
              <a:rPr lang="en-US" sz="1600">
                <a:latin typeface="Book Antiqua" panose="02040602050305030304" pitchFamily="18" charset="0"/>
              </a:rPr>
              <a:t>cells directly form pre-embryonic cells which differentiate into embryoids.</a:t>
            </a:r>
          </a:p>
        </p:txBody>
      </p:sp>
      <p:sp>
        <p:nvSpPr>
          <p:cNvPr id="8" name="TextBox 7"/>
          <p:cNvSpPr txBox="1"/>
          <p:nvPr/>
        </p:nvSpPr>
        <p:spPr>
          <a:xfrm>
            <a:off x="665726" y="5288340"/>
            <a:ext cx="3777317" cy="1077218"/>
          </a:xfrm>
          <a:prstGeom prst="rect">
            <a:avLst/>
          </a:prstGeom>
          <a:noFill/>
        </p:spPr>
        <p:txBody>
          <a:bodyPr wrap="square" rtlCol="0">
            <a:spAutoFit/>
          </a:bodyPr>
          <a:lstStyle/>
          <a:p>
            <a:endParaRPr lang="en-US" sz="1600">
              <a:latin typeface="Book Antiqua" panose="02040602050305030304" pitchFamily="18" charset="0"/>
            </a:endParaRPr>
          </a:p>
          <a:p>
            <a:r>
              <a:rPr lang="en-US" sz="1600">
                <a:latin typeface="Book Antiqua" panose="02040602050305030304" pitchFamily="18" charset="0"/>
              </a:rPr>
              <a:t>The morphological changes occur in the callus leading to the formation of shoot and roots is called organogenesis.</a:t>
            </a:r>
          </a:p>
        </p:txBody>
      </p:sp>
    </p:spTree>
    <p:extLst>
      <p:ext uri="{BB962C8B-B14F-4D97-AF65-F5344CB8AC3E}">
        <p14:creationId xmlns:p14="http://schemas.microsoft.com/office/powerpoint/2010/main" val="3413930097"/>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3200" smtClean="0">
                <a:latin typeface="Algerian" pitchFamily="82" charset="0"/>
              </a:rPr>
              <a:t>applications</a:t>
            </a:r>
            <a:endParaRPr lang="en-US" sz="3200">
              <a:latin typeface="Algerian" pitchFamily="82" charset="0"/>
            </a:endParaRPr>
          </a:p>
        </p:txBody>
      </p:sp>
      <p:sp>
        <p:nvSpPr>
          <p:cNvPr id="4" name="Rounded Rectangle 3"/>
          <p:cNvSpPr/>
          <p:nvPr/>
        </p:nvSpPr>
        <p:spPr>
          <a:xfrm>
            <a:off x="410307" y="2041236"/>
            <a:ext cx="3651603"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Micro propagation of banana</a:t>
            </a:r>
            <a:endParaRPr lang="en-US" sz="2000">
              <a:latin typeface="Book Antiqua" panose="02040602050305030304" pitchFamily="18" charset="0"/>
            </a:endParaRPr>
          </a:p>
        </p:txBody>
      </p:sp>
      <p:sp>
        <p:nvSpPr>
          <p:cNvPr id="5" name="Rounded Rectangle 4"/>
          <p:cNvSpPr/>
          <p:nvPr/>
        </p:nvSpPr>
        <p:spPr>
          <a:xfrm>
            <a:off x="7433476" y="2041236"/>
            <a:ext cx="3038783" cy="6465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smtClean="0">
                <a:latin typeface="Book Antiqua" panose="02040602050305030304" pitchFamily="18" charset="0"/>
              </a:rPr>
              <a:t>Artificial seed</a:t>
            </a:r>
            <a:endParaRPr lang="en-US" sz="2000">
              <a:latin typeface="Book Antiqua" panose="02040602050305030304"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397255" y="2041236"/>
            <a:ext cx="2476278" cy="468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6738" y="3181304"/>
            <a:ext cx="3417989" cy="175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341211" y="2976928"/>
            <a:ext cx="3737383" cy="2439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730793"/>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vt="http://schemas.openxmlformats.org/officeDocument/2006/docPropsVTypes" xmlns="http://schemas.openxmlformats.org/officeDocument/2006/extended-properties">
  <Template>TM03457464[[fn=Dividend]]</Template>
  <Company>Daimler AG</Company>
  <PresentationFormat>Custom</PresentationFormat>
  <Paragraphs>60</Paragraphs>
  <Slides>13</Slides>
  <Notes>0</Notes>
  <TotalTime>43</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13</vt:i4>
      </vt:variant>
    </vt:vector>
  </HeadingPairs>
  <TitlesOfParts>
    <vt:vector baseType="lpstr" size="20">
      <vt:lpstr>Arial</vt:lpstr>
      <vt:lpstr>Gill Sans MT</vt:lpstr>
      <vt:lpstr>Wingdings 2</vt:lpstr>
      <vt:lpstr>Algerian</vt:lpstr>
      <vt:lpstr>Book Antiqua</vt:lpstr>
      <vt:lpstr>Lucida Handwriting</vt:lpstr>
      <vt:lpstr>Dividend</vt:lpstr>
      <vt:lpstr>CHAPTER – 5PLANT TISSUE CULTURE</vt:lpstr>
      <vt:lpstr>INTRODUCTION</vt:lpstr>
      <vt:lpstr>Basic concepts of tissue culture</vt:lpstr>
      <vt:lpstr>Plant tissue culture &amp; LAB FACIlity</vt:lpstr>
      <vt:lpstr>MEDIA PREPARATION AND CULTURE CONDITION</vt:lpstr>
      <vt:lpstr>Types of culture</vt:lpstr>
      <vt:lpstr>Types of culture</vt:lpstr>
      <vt:lpstr>Plant regeneration pathways</vt:lpstr>
      <vt:lpstr>applications</vt:lpstr>
      <vt:lpstr>applications</vt:lpstr>
      <vt:lpstr>Germplasm conservation</vt:lpstr>
      <vt:lpstr>Intellectual property rights</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CHAPTER – 5 PLANT TISSUE CULTURE</dc:title>
  <dc:creator>Srinivasan, Prabhu (365)</dc:creator>
  <cp:lastModifiedBy>dell</cp:lastModifiedBy>
  <cp:revision>15</cp:revision>
  <dcterms:created xsi:type="dcterms:W3CDTF">2019-06-05T17:05:03Z</dcterms:created>
  <dcterms:modified xsi:type="dcterms:W3CDTF">2023-02-08T10:01:35Z</dcterms:modified>
</cp:coreProperties>
</file>